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2180" autoAdjust="0"/>
  </p:normalViewPr>
  <p:slideViewPr>
    <p:cSldViewPr>
      <p:cViewPr varScale="1">
        <p:scale>
          <a:sx n="69" d="100"/>
          <a:sy n="69" d="100"/>
        </p:scale>
        <p:origin x="-11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9C55DDDA-CE11-4FA8-B45A-7AB551034D83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7B369706-17F4-4E9F-A4B4-19405B2E75EA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72897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369706-17F4-4E9F-A4B4-19405B2E75EA}" type="slidenum">
              <a:rPr lang="ar-SA" smtClean="0"/>
              <a:t>1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5569257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19/03/1441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936103"/>
          </a:xfrm>
          <a:blipFill>
            <a:blip r:embed="rId3"/>
            <a:tile tx="0" ty="0" sx="100000" sy="100000" flip="none" algn="tl"/>
          </a:blipFill>
        </p:spPr>
        <p:txBody>
          <a:bodyPr/>
          <a:lstStyle/>
          <a:p>
            <a:r>
              <a:rPr lang="en-GB" sz="3600" dirty="0">
                <a:solidFill>
                  <a:prstClr val="black"/>
                </a:solidFill>
              </a:rPr>
              <a:t>Writing and culture in ancient Iraq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51520" y="1552140"/>
            <a:ext cx="8712968" cy="5400600"/>
          </a:xfrm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/>
          </a:bodyPr>
          <a:lstStyle/>
          <a:p>
            <a:pPr algn="l"/>
            <a:r>
              <a:rPr lang="en-US" dirty="0">
                <a:latin typeface="Times-Roman"/>
              </a:rPr>
              <a:t>Most scribes at all times were employed as clerks to serve the </a:t>
            </a:r>
            <a:r>
              <a:rPr lang="en-US" dirty="0" smtClean="0">
                <a:latin typeface="Times-Roman"/>
              </a:rPr>
              <a:t>administration of </a:t>
            </a:r>
            <a:r>
              <a:rPr lang="en-US" dirty="0">
                <a:latin typeface="Times-Roman"/>
              </a:rPr>
              <a:t>large productive “households” (including temples and palaces),</a:t>
            </a:r>
          </a:p>
          <a:p>
            <a:pPr algn="l"/>
            <a:r>
              <a:rPr lang="en-US" dirty="0">
                <a:latin typeface="Times-Roman"/>
              </a:rPr>
              <a:t>while a much smaller but important sector was engaged in transmitting </a:t>
            </a:r>
            <a:r>
              <a:rPr lang="en-US" dirty="0" smtClean="0">
                <a:latin typeface="Times-Roman"/>
              </a:rPr>
              <a:t>threats </a:t>
            </a:r>
            <a:r>
              <a:rPr lang="en-US" dirty="0">
                <a:latin typeface="Times-Roman"/>
              </a:rPr>
              <a:t>of writing and to compose works that became the cornerstones of</a:t>
            </a:r>
          </a:p>
          <a:p>
            <a:pPr algn="l"/>
            <a:r>
              <a:rPr lang="en-US" dirty="0">
                <a:latin typeface="Times-Roman"/>
              </a:rPr>
              <a:t>Mesopotamian cultural values: most important, lists of words and signs </a:t>
            </a:r>
            <a:r>
              <a:rPr lang="en-US" dirty="0" smtClean="0">
                <a:latin typeface="Times-Roman"/>
              </a:rPr>
              <a:t>that composed </a:t>
            </a:r>
            <a:r>
              <a:rPr lang="en-US" dirty="0">
                <a:latin typeface="Times-Roman"/>
              </a:rPr>
              <a:t>the conceptual framework and ordering principles of </a:t>
            </a:r>
            <a:r>
              <a:rPr lang="ar-SA" dirty="0" smtClean="0">
                <a:latin typeface="Times-Roman"/>
              </a:rPr>
              <a:t>     </a:t>
            </a:r>
            <a:r>
              <a:rPr lang="en-US" dirty="0" smtClean="0">
                <a:latin typeface="Times-Roman"/>
              </a:rPr>
              <a:t>the linguistic and tangible universe</a:t>
            </a:r>
            <a:endParaRPr lang="en-US" dirty="0">
              <a:latin typeface="Times-Roman"/>
            </a:endParaRPr>
          </a:p>
          <a:p>
            <a:pPr algn="l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834196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71600" y="19294"/>
            <a:ext cx="7772400" cy="1470025"/>
          </a:xfrm>
          <a:blipFill>
            <a:blip r:embed="rId2"/>
            <a:tile tx="0" ty="0" sx="100000" sy="100000" flip="none" algn="tl"/>
          </a:blipFill>
        </p:spPr>
        <p:txBody>
          <a:bodyPr>
            <a:normAutofit/>
          </a:bodyPr>
          <a:lstStyle/>
          <a:p>
            <a:r>
              <a:rPr lang="ar-SA" sz="3600" dirty="0" smtClean="0"/>
              <a:t>الكتابة والثقافة في العراق القديم</a:t>
            </a:r>
            <a:endParaRPr lang="ar-SA" sz="3600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7504" y="1484784"/>
            <a:ext cx="8856984" cy="5040560"/>
          </a:xfrm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ar-SA" dirty="0" smtClean="0"/>
              <a:t>وفي كل الأوقات وظف </a:t>
            </a:r>
            <a:r>
              <a:rPr lang="ar-SA" dirty="0"/>
              <a:t>معظم الكتبة </a:t>
            </a:r>
            <a:r>
              <a:rPr lang="ar-SA" dirty="0" smtClean="0"/>
              <a:t>للعمل في خدمة ادارة</a:t>
            </a:r>
            <a:endParaRPr lang="ar-SA" dirty="0"/>
          </a:p>
          <a:p>
            <a:r>
              <a:rPr lang="ar-SA" dirty="0"/>
              <a:t>"الأسر" الكبيرة المنتجة (بما في ذلك المعابد والقصور) ،</a:t>
            </a:r>
          </a:p>
          <a:p>
            <a:r>
              <a:rPr lang="ar-SA" dirty="0" smtClean="0"/>
              <a:t>وبينما كان ذلك القطاع صغيرا </a:t>
            </a:r>
            <a:r>
              <a:rPr lang="ar-SA" dirty="0" smtClean="0"/>
              <a:t>جدا، </a:t>
            </a:r>
            <a:r>
              <a:rPr lang="ar-SA" dirty="0" smtClean="0"/>
              <a:t>لكنه كان مهما </a:t>
            </a:r>
            <a:r>
              <a:rPr lang="ar-SA" dirty="0"/>
              <a:t>في </a:t>
            </a:r>
            <a:r>
              <a:rPr lang="ar-SA" dirty="0" smtClean="0"/>
              <a:t>نقل فنون </a:t>
            </a:r>
            <a:r>
              <a:rPr lang="ar-SA" dirty="0"/>
              <a:t>الكتابة </a:t>
            </a:r>
            <a:r>
              <a:rPr lang="ar-SA" dirty="0" smtClean="0"/>
              <a:t>وتنظيم الأعمال </a:t>
            </a:r>
            <a:r>
              <a:rPr lang="ar-SA" dirty="0"/>
              <a:t>التي أصبحت حجر الزاوية </a:t>
            </a:r>
            <a:r>
              <a:rPr lang="ar-SA" dirty="0" smtClean="0"/>
              <a:t>في القيم </a:t>
            </a:r>
            <a:r>
              <a:rPr lang="ar-SA" dirty="0"/>
              <a:t>الثقافية لبلاد ما </a:t>
            </a:r>
            <a:r>
              <a:rPr lang="ar-SA" dirty="0" smtClean="0"/>
              <a:t>بين </a:t>
            </a:r>
            <a:r>
              <a:rPr lang="ar-SA" dirty="0" smtClean="0"/>
              <a:t>النهرين، </a:t>
            </a:r>
            <a:r>
              <a:rPr lang="ar-SA" dirty="0" smtClean="0"/>
              <a:t>والأكثر اهمية من ذلك، </a:t>
            </a:r>
            <a:r>
              <a:rPr lang="ar-SA" dirty="0"/>
              <a:t>قوائم الكلمات </a:t>
            </a:r>
            <a:r>
              <a:rPr lang="ar-SA" dirty="0" smtClean="0"/>
              <a:t>والإشارات التي كونت اطار المفاهيم ورتبت المبادئ </a:t>
            </a:r>
            <a:r>
              <a:rPr lang="ar-SA" dirty="0"/>
              <a:t>اللغوية</a:t>
            </a:r>
          </a:p>
          <a:p>
            <a:r>
              <a:rPr lang="ar-SA" dirty="0"/>
              <a:t>والكون المادي</a:t>
            </a:r>
          </a:p>
        </p:txBody>
      </p:sp>
    </p:spTree>
    <p:extLst>
      <p:ext uri="{BB962C8B-B14F-4D97-AF65-F5344CB8AC3E}">
        <p14:creationId xmlns:p14="http://schemas.microsoft.com/office/powerpoint/2010/main" val="38699031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827584" y="260648"/>
            <a:ext cx="7416824" cy="720080"/>
          </a:xfrm>
          <a:blipFill>
            <a:blip r:embed="rId2"/>
            <a:tile tx="0" ty="0" sx="100000" sy="100000" flip="none" algn="tl"/>
          </a:blipFill>
        </p:spPr>
        <p:txBody>
          <a:bodyPr>
            <a:normAutofit fontScale="90000"/>
          </a:bodyPr>
          <a:lstStyle/>
          <a:p>
            <a:r>
              <a:rPr lang="en-GB" dirty="0" smtClean="0"/>
              <a:t>Important  Idioms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9512" y="1268760"/>
            <a:ext cx="8568952" cy="5184576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txBody>
          <a:bodyPr>
            <a:normAutofit fontScale="92500" lnSpcReduction="20000"/>
          </a:bodyPr>
          <a:lstStyle/>
          <a:p>
            <a:pPr algn="r"/>
            <a:r>
              <a:rPr lang="ar-SA" dirty="0" smtClean="0"/>
              <a:t>خدمة الإدارة                         </a:t>
            </a:r>
            <a:r>
              <a:rPr lang="en-GB" dirty="0" smtClean="0"/>
              <a:t>1-Serve the administration</a:t>
            </a:r>
          </a:p>
          <a:p>
            <a:pPr algn="r"/>
            <a:r>
              <a:rPr lang="ar-SA" dirty="0" smtClean="0"/>
              <a:t>الأسر المنتجة الكبيرة           </a:t>
            </a:r>
            <a:r>
              <a:rPr lang="en-GB" dirty="0" smtClean="0"/>
              <a:t>2-large productive household </a:t>
            </a:r>
          </a:p>
          <a:p>
            <a:pPr algn="r"/>
            <a:r>
              <a:rPr lang="ar-SA" dirty="0" smtClean="0"/>
              <a:t>المعابد والقصور                          </a:t>
            </a:r>
            <a:r>
              <a:rPr lang="en-GB" dirty="0" smtClean="0"/>
              <a:t>3-temples and palaces </a:t>
            </a:r>
          </a:p>
          <a:p>
            <a:pPr algn="r"/>
            <a:r>
              <a:rPr lang="ar-SA" dirty="0" smtClean="0"/>
              <a:t>القطاع المهم                                    </a:t>
            </a:r>
            <a:r>
              <a:rPr lang="en-GB" dirty="0" smtClean="0"/>
              <a:t>4- important sector</a:t>
            </a:r>
          </a:p>
          <a:p>
            <a:pPr algn="r"/>
            <a:r>
              <a:rPr lang="ar-SA" dirty="0" smtClean="0"/>
              <a:t>نقل الفنون                                  </a:t>
            </a:r>
            <a:r>
              <a:rPr lang="en-GB" dirty="0" smtClean="0"/>
              <a:t>5-transmitting the arts </a:t>
            </a:r>
          </a:p>
          <a:p>
            <a:pPr algn="r"/>
            <a:r>
              <a:rPr lang="ar-SA" dirty="0" smtClean="0"/>
              <a:t>حجر الزاوية                                          </a:t>
            </a:r>
            <a:r>
              <a:rPr lang="en-GB" dirty="0" smtClean="0"/>
              <a:t>6-cornerstones </a:t>
            </a:r>
          </a:p>
          <a:p>
            <a:pPr algn="r"/>
            <a:r>
              <a:rPr lang="ar-SA" dirty="0" smtClean="0"/>
              <a:t>القيم الثقافية                                         </a:t>
            </a:r>
            <a:r>
              <a:rPr lang="en-GB" dirty="0" smtClean="0"/>
              <a:t>7-cultural  values </a:t>
            </a:r>
          </a:p>
          <a:p>
            <a:pPr algn="r"/>
            <a:r>
              <a:rPr lang="ar-SA" dirty="0" smtClean="0"/>
              <a:t>قوائم الكلمات                                         </a:t>
            </a:r>
            <a:r>
              <a:rPr lang="en-GB" dirty="0" smtClean="0"/>
              <a:t>8-lists of words </a:t>
            </a:r>
          </a:p>
          <a:p>
            <a:pPr algn="r"/>
            <a:r>
              <a:rPr lang="ar-SA" dirty="0" smtClean="0"/>
              <a:t>اطار المفاهيم                           </a:t>
            </a:r>
            <a:r>
              <a:rPr lang="en-GB" dirty="0" smtClean="0"/>
              <a:t>9-conceptual framework </a:t>
            </a:r>
          </a:p>
          <a:p>
            <a:pPr algn="r"/>
            <a:r>
              <a:rPr lang="ar-SA" dirty="0" smtClean="0"/>
              <a:t>تنظيم المبادئ                              </a:t>
            </a:r>
            <a:r>
              <a:rPr lang="en-GB" dirty="0" smtClean="0"/>
              <a:t>10-ordering principles</a:t>
            </a:r>
          </a:p>
          <a:p>
            <a:pPr algn="l"/>
            <a:r>
              <a:rPr lang="en-GB" dirty="0" smtClean="0"/>
              <a:t>11-tangible universe </a:t>
            </a:r>
          </a:p>
        </p:txBody>
      </p:sp>
    </p:spTree>
    <p:extLst>
      <p:ext uri="{BB962C8B-B14F-4D97-AF65-F5344CB8AC3E}">
        <p14:creationId xmlns:p14="http://schemas.microsoft.com/office/powerpoint/2010/main" val="2329853107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204</Words>
  <Application>Microsoft Office PowerPoint</Application>
  <PresentationFormat>عرض على الشاشة (3:4)‏</PresentationFormat>
  <Paragraphs>22</Paragraphs>
  <Slides>3</Slides>
  <Notes>1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3</vt:i4>
      </vt:variant>
    </vt:vector>
  </HeadingPairs>
  <TitlesOfParts>
    <vt:vector size="4" baseType="lpstr">
      <vt:lpstr>سمة Office</vt:lpstr>
      <vt:lpstr>Writing and culture in ancient Iraq</vt:lpstr>
      <vt:lpstr>الكتابة والثقافة في العراق القديم</vt:lpstr>
      <vt:lpstr>Important  Idioms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Dr.Ibrahim Alemara</dc:creator>
  <cp:lastModifiedBy>DR.Ahmed Saker 2o1O</cp:lastModifiedBy>
  <cp:revision>9</cp:revision>
  <dcterms:created xsi:type="dcterms:W3CDTF">2019-11-16T19:26:09Z</dcterms:created>
  <dcterms:modified xsi:type="dcterms:W3CDTF">2019-11-16T21:39:24Z</dcterms:modified>
</cp:coreProperties>
</file>